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1" r:id="rId3"/>
    <p:sldId id="272" r:id="rId4"/>
    <p:sldId id="260" r:id="rId5"/>
    <p:sldId id="268" r:id="rId6"/>
    <p:sldId id="257" r:id="rId7"/>
    <p:sldId id="282" r:id="rId8"/>
    <p:sldId id="270" r:id="rId9"/>
    <p:sldId id="273" r:id="rId10"/>
    <p:sldId id="278" r:id="rId11"/>
    <p:sldId id="279" r:id="rId12"/>
    <p:sldId id="280" r:id="rId13"/>
    <p:sldId id="281" r:id="rId14"/>
    <p:sldId id="265" r:id="rId15"/>
    <p:sldId id="276" r:id="rId16"/>
    <p:sldId id="283" r:id="rId17"/>
    <p:sldId id="262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36E1D-63EF-47FB-916F-1F0B1ED7C01C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50698-619E-4E14-AE5E-9444A7F993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16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50698-619E-4E14-AE5E-9444A7F9939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178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793173-A596-45B6-8120-B9F5D5D87460}" type="slidenum">
              <a:rPr lang="ru-RU" altLang="ru-RU" smtClean="0"/>
              <a:pPr/>
              <a:t>17</a:t>
            </a:fld>
            <a:endParaRPr lang="ru-RU" altLang="ru-RU" smtClean="0"/>
          </a:p>
        </p:txBody>
      </p:sp>
      <p:sp>
        <p:nvSpPr>
          <p:cNvPr id="266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C:\Users\User\Desktop\1 класс\istockphoto-476943878-1024x1024.jpg"/>
          <p:cNvPicPr>
            <a:picLocks noChangeAspect="1" noChangeArrowheads="1"/>
          </p:cNvPicPr>
          <p:nvPr/>
        </p:nvPicPr>
        <p:blipFill>
          <a:blip r:embed="rId2" cstate="print"/>
          <a:srcRect t="8086" b="15101"/>
          <a:stretch>
            <a:fillRect/>
          </a:stretch>
        </p:blipFill>
        <p:spPr bwMode="auto">
          <a:xfrm>
            <a:off x="0" y="1844824"/>
            <a:ext cx="5940152" cy="2736304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365104"/>
            <a:ext cx="6616824" cy="2115616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Совсем скоро прозвенит первый звонок, и ваши дети станут первоклассниками. У ребят все будет </a:t>
            </a:r>
          </a:p>
          <a:p>
            <a:pPr>
              <a:lnSpc>
                <a:spcPct val="11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по-новому:  уроки, учительница, школьные товарищи.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Понимаем, как волнителен для вас момент поступления ребенка в школу.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Быть родителями первоклассника нелегко!</a:t>
            </a:r>
          </a:p>
          <a:p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3212976"/>
            <a:ext cx="2952328" cy="72008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Ваш </a:t>
            </a:r>
            <a:r>
              <a:rPr lang="ru-RU" sz="2400" b="1" smtClean="0"/>
              <a:t>ребёнок идёт   </a:t>
            </a:r>
            <a:r>
              <a:rPr lang="ru-RU" sz="2400" b="1" dirty="0" smtClean="0"/>
              <a:t>в </a:t>
            </a:r>
            <a:r>
              <a:rPr lang="ru-RU" sz="2400" b="1" smtClean="0"/>
              <a:t>1-ый класс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092280" y="1772816"/>
            <a:ext cx="205172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school33@ivedu.ru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83"/>
            <a:ext cx="915035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User\Desktop\1 класс\2.jpg"/>
          <p:cNvPicPr>
            <a:picLocks noChangeAspect="1" noChangeArrowheads="1"/>
          </p:cNvPicPr>
          <p:nvPr/>
        </p:nvPicPr>
        <p:blipFill>
          <a:blip r:embed="rId2" cstate="print"/>
          <a:srcRect l="5405" r="5405" b="3800"/>
          <a:stretch>
            <a:fillRect/>
          </a:stretch>
        </p:blipFill>
        <p:spPr bwMode="auto">
          <a:xfrm>
            <a:off x="2123728" y="1893304"/>
            <a:ext cx="4752528" cy="49646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3573016"/>
            <a:ext cx="4104456" cy="28803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-ножницы (удобные для ребёнка)</a:t>
            </a:r>
          </a:p>
          <a:p>
            <a:pPr>
              <a:buNone/>
            </a:pPr>
            <a:r>
              <a:rPr lang="ru-RU" sz="1600" dirty="0" smtClean="0"/>
              <a:t>-клей ПВА с кисточкой (белый) и клей карандаш (смотрите срок годности)            </a:t>
            </a:r>
          </a:p>
          <a:p>
            <a:pPr>
              <a:buNone/>
            </a:pPr>
            <a:r>
              <a:rPr lang="ru-RU" sz="1600" dirty="0" smtClean="0"/>
              <a:t>-цветная бумага А4 (</a:t>
            </a:r>
            <a:r>
              <a:rPr lang="ru-RU" sz="1600" b="1" dirty="0" smtClean="0"/>
              <a:t>отдельными</a:t>
            </a:r>
            <a:r>
              <a:rPr lang="ru-RU" sz="1600" dirty="0" smtClean="0"/>
              <a:t> листами)</a:t>
            </a:r>
          </a:p>
          <a:p>
            <a:pPr>
              <a:buNone/>
            </a:pPr>
            <a:r>
              <a:rPr lang="ru-RU" sz="1600" dirty="0" smtClean="0"/>
              <a:t>-цветной картон А4 (</a:t>
            </a:r>
            <a:r>
              <a:rPr lang="ru-RU" sz="1600" b="1" dirty="0" smtClean="0"/>
              <a:t>отдельными</a:t>
            </a:r>
            <a:r>
              <a:rPr lang="ru-RU" sz="1600" dirty="0" smtClean="0"/>
              <a:t> листами)</a:t>
            </a:r>
          </a:p>
          <a:p>
            <a:pPr>
              <a:buNone/>
            </a:pPr>
            <a:r>
              <a:rPr lang="ru-RU" sz="1600" dirty="0" smtClean="0"/>
              <a:t>-белый картон А4 </a:t>
            </a:r>
          </a:p>
          <a:p>
            <a:pPr>
              <a:buNone/>
            </a:pPr>
            <a:r>
              <a:rPr lang="ru-RU" sz="1600" dirty="0" smtClean="0"/>
              <a:t>-пластилин (12 цветов) + стека + пластиковая доска для лепки А4</a:t>
            </a:r>
          </a:p>
          <a:p>
            <a:pPr>
              <a:buFontTx/>
              <a:buChar char="-"/>
            </a:pPr>
            <a:r>
              <a:rPr lang="ru-RU" sz="1600" dirty="0" smtClean="0"/>
              <a:t>линейка 30 см  </a:t>
            </a:r>
          </a:p>
          <a:p>
            <a:endParaRPr lang="ru-RU" sz="1600" dirty="0"/>
          </a:p>
        </p:txBody>
      </p:sp>
      <p:pic>
        <p:nvPicPr>
          <p:cNvPr id="7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3" cstate="print"/>
          <a:srcRect r="68666"/>
          <a:stretch>
            <a:fillRect/>
          </a:stretch>
        </p:blipFill>
        <p:spPr bwMode="auto">
          <a:xfrm>
            <a:off x="-1" y="1772816"/>
            <a:ext cx="2151051" cy="508518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1352098">
            <a:off x="2158597" y="1880660"/>
            <a:ext cx="2736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Уважаемые родители, необходимо приобрести принадлежности, ПОДПИСАТЬ и принести в класс</a:t>
            </a:r>
            <a:endParaRPr lang="ru-RU" b="1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5004048" y="2420888"/>
            <a:ext cx="1440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для уроков технологии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76056" y="2060848"/>
            <a:ext cx="845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П</a:t>
            </a:r>
            <a:r>
              <a:rPr lang="ru-RU" b="1" dirty="0" smtClean="0"/>
              <a:t>апка </a:t>
            </a:r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7092280" y="1916832"/>
            <a:ext cx="1800200" cy="1224136"/>
            <a:chOff x="7092280" y="1916832"/>
            <a:chExt cx="1800200" cy="1224136"/>
          </a:xfrm>
        </p:grpSpPr>
        <p:sp>
          <p:nvSpPr>
            <p:cNvPr id="12" name="Прямоугольная выноска 11"/>
            <p:cNvSpPr/>
            <p:nvPr/>
          </p:nvSpPr>
          <p:spPr>
            <a:xfrm>
              <a:off x="7092280" y="1916832"/>
              <a:ext cx="1800200" cy="1224136"/>
            </a:xfrm>
            <a:prstGeom prst="wedgeRectCallout">
              <a:avLst>
                <a:gd name="adj1" fmla="val -93861"/>
                <a:gd name="adj2" fmla="val -20991"/>
              </a:avLst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236296" y="1988841"/>
              <a:ext cx="1512168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prstClr val="black"/>
                  </a:solidFill>
                </a:rPr>
                <a:t>на молнии с резинками-держателями внутри:</a:t>
              </a:r>
              <a:r>
                <a:rPr lang="ru-RU" sz="1600" dirty="0" smtClean="0">
                  <a:solidFill>
                    <a:prstClr val="black"/>
                  </a:solidFill>
                </a:rPr>
                <a:t> </a:t>
              </a:r>
              <a:endParaRPr lang="ru-RU" sz="16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14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4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5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2051720" y="1700808"/>
            <a:ext cx="4752528" cy="4964696"/>
            <a:chOff x="2051720" y="1700808"/>
            <a:chExt cx="4752528" cy="4964696"/>
          </a:xfrm>
        </p:grpSpPr>
        <p:pic>
          <p:nvPicPr>
            <p:cNvPr id="7" name="Picture 3" descr="C:\Users\User\Desktop\1 класс\2.jpg"/>
            <p:cNvPicPr>
              <a:picLocks noChangeAspect="1" noChangeArrowheads="1"/>
            </p:cNvPicPr>
            <p:nvPr/>
          </p:nvPicPr>
          <p:blipFill>
            <a:blip r:embed="rId2" cstate="print"/>
            <a:srcRect l="5405" r="5405" b="3800"/>
            <a:stretch>
              <a:fillRect/>
            </a:stretch>
          </p:blipFill>
          <p:spPr bwMode="auto">
            <a:xfrm>
              <a:off x="2051720" y="1700808"/>
              <a:ext cx="4752528" cy="4964696"/>
            </a:xfrm>
            <a:prstGeom prst="rect">
              <a:avLst/>
            </a:prstGeom>
            <a:noFill/>
          </p:spPr>
        </p:pic>
        <p:sp>
          <p:nvSpPr>
            <p:cNvPr id="9" name="Прямоугольник 8"/>
            <p:cNvSpPr/>
            <p:nvPr/>
          </p:nvSpPr>
          <p:spPr>
            <a:xfrm rot="21352098">
              <a:off x="2101385" y="1797462"/>
              <a:ext cx="2736304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i="1" dirty="0" smtClean="0"/>
                <a:t>Уважаемые родители, необходимо приобрести принадлежности, ПОДПИСАТЬ и принести в класс</a:t>
              </a:r>
              <a:endParaRPr lang="ru-RU" b="1" dirty="0" smtClean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004048" y="2420888"/>
              <a:ext cx="14401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/>
                <a:t>Д</a:t>
              </a:r>
              <a:r>
                <a:rPr lang="ru-RU" b="1" dirty="0" smtClean="0"/>
                <a:t>ля уроков ИЗО</a:t>
              </a:r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3140968"/>
            <a:ext cx="3888432" cy="3528392"/>
          </a:xfrm>
        </p:spPr>
        <p:txBody>
          <a:bodyPr>
            <a:noAutofit/>
          </a:bodyPr>
          <a:lstStyle/>
          <a:p>
            <a:r>
              <a:rPr lang="ru-RU" sz="1600" dirty="0" smtClean="0"/>
              <a:t>- </a:t>
            </a:r>
            <a:r>
              <a:rPr lang="ru-RU" sz="1600" b="1" dirty="0" smtClean="0"/>
              <a:t>Папка</a:t>
            </a:r>
            <a:r>
              <a:rPr lang="ru-RU" sz="1600" dirty="0" smtClean="0"/>
              <a:t>  для </a:t>
            </a:r>
            <a:r>
              <a:rPr lang="ru-RU" sz="1600" dirty="0" smtClean="0"/>
              <a:t>акварели или альбом для рисования</a:t>
            </a:r>
            <a:endParaRPr lang="ru-RU" sz="1600" dirty="0" smtClean="0"/>
          </a:p>
          <a:p>
            <a:r>
              <a:rPr lang="ru-RU" sz="1600" dirty="0" smtClean="0"/>
              <a:t>- Краски </a:t>
            </a:r>
            <a:r>
              <a:rPr lang="ru-RU" sz="1600" b="1" dirty="0" smtClean="0"/>
              <a:t>акварельные</a:t>
            </a:r>
            <a:r>
              <a:rPr lang="ru-RU" sz="1600" dirty="0" smtClean="0"/>
              <a:t> (12 цветов)</a:t>
            </a:r>
          </a:p>
          <a:p>
            <a:r>
              <a:rPr lang="ru-RU" sz="1600" dirty="0" smtClean="0"/>
              <a:t>- </a:t>
            </a:r>
            <a:r>
              <a:rPr lang="ru-RU" sz="1600" b="1" dirty="0" smtClean="0"/>
              <a:t>Гуашь</a:t>
            </a:r>
            <a:r>
              <a:rPr lang="ru-RU" sz="1600" dirty="0" smtClean="0"/>
              <a:t> (6 цветов)</a:t>
            </a:r>
          </a:p>
          <a:p>
            <a:r>
              <a:rPr lang="ru-RU" sz="1600" dirty="0" smtClean="0"/>
              <a:t>- Палитра для красок</a:t>
            </a:r>
          </a:p>
          <a:p>
            <a:r>
              <a:rPr lang="ru-RU" sz="1600" dirty="0" smtClean="0"/>
              <a:t> - Кисточки для рисования ( белка, №1, №3, №6) </a:t>
            </a:r>
          </a:p>
          <a:p>
            <a:r>
              <a:rPr lang="ru-RU" sz="1600" dirty="0" smtClean="0"/>
              <a:t>- Стакан-непроливайка</a:t>
            </a:r>
          </a:p>
          <a:p>
            <a:r>
              <a:rPr lang="ru-RU" sz="1600" dirty="0" smtClean="0"/>
              <a:t>- Восковые мелки (12 цветов)</a:t>
            </a:r>
          </a:p>
          <a:p>
            <a:r>
              <a:rPr lang="ru-RU" sz="1600" dirty="0" smtClean="0"/>
              <a:t>- Фломастеры (12 цветов)</a:t>
            </a:r>
          </a:p>
        </p:txBody>
      </p:sp>
      <p:pic>
        <p:nvPicPr>
          <p:cNvPr id="6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3" cstate="print"/>
          <a:srcRect r="68666"/>
          <a:stretch>
            <a:fillRect/>
          </a:stretch>
        </p:blipFill>
        <p:spPr bwMode="auto">
          <a:xfrm>
            <a:off x="-1" y="1772816"/>
            <a:ext cx="2151051" cy="5085184"/>
          </a:xfrm>
          <a:prstGeom prst="rect">
            <a:avLst/>
          </a:prstGeom>
          <a:noFill/>
        </p:spPr>
      </p:pic>
      <p:grpSp>
        <p:nvGrpSpPr>
          <p:cNvPr id="11" name="Группа 10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12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4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3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151050" y="1780502"/>
            <a:ext cx="4653198" cy="4888858"/>
            <a:chOff x="2079461" y="1724336"/>
            <a:chExt cx="4752528" cy="4964696"/>
          </a:xfrm>
        </p:grpSpPr>
        <p:pic>
          <p:nvPicPr>
            <p:cNvPr id="8" name="Picture 3" descr="C:\Users\User\Desktop\1 класс\2.jpg"/>
            <p:cNvPicPr>
              <a:picLocks noChangeAspect="1" noChangeArrowheads="1"/>
            </p:cNvPicPr>
            <p:nvPr/>
          </p:nvPicPr>
          <p:blipFill>
            <a:blip r:embed="rId2" cstate="print"/>
            <a:srcRect l="5405" r="5405" b="3800"/>
            <a:stretch>
              <a:fillRect/>
            </a:stretch>
          </p:blipFill>
          <p:spPr bwMode="auto">
            <a:xfrm>
              <a:off x="2079461" y="1724336"/>
              <a:ext cx="4752528" cy="4964696"/>
            </a:xfrm>
            <a:prstGeom prst="rect">
              <a:avLst/>
            </a:prstGeom>
            <a:noFill/>
          </p:spPr>
        </p:pic>
        <p:sp>
          <p:nvSpPr>
            <p:cNvPr id="9" name="Прямоугольник 8"/>
            <p:cNvSpPr/>
            <p:nvPr/>
          </p:nvSpPr>
          <p:spPr>
            <a:xfrm rot="21352098">
              <a:off x="2097598" y="2299032"/>
              <a:ext cx="27363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i="1" dirty="0" smtClean="0"/>
                <a:t>В п</a:t>
              </a:r>
              <a:r>
                <a:rPr lang="ru-RU" b="1" i="1" dirty="0" smtClean="0"/>
                <a:t>енал </a:t>
              </a:r>
              <a:endParaRPr lang="ru-RU" b="1" dirty="0" smtClean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004048" y="2420888"/>
              <a:ext cx="144016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3312549"/>
            <a:ext cx="4355976" cy="3744416"/>
          </a:xfrm>
        </p:spPr>
        <p:txBody>
          <a:bodyPr>
            <a:normAutofit fontScale="55000" lnSpcReduction="20000"/>
          </a:bodyPr>
          <a:lstStyle/>
          <a:p>
            <a:pPr lvl="0">
              <a:buNone/>
            </a:pPr>
            <a:r>
              <a:rPr lang="ru-RU" dirty="0" smtClean="0"/>
              <a:t>Шариковая (не </a:t>
            </a:r>
            <a:r>
              <a:rPr lang="ru-RU" dirty="0" err="1" smtClean="0"/>
              <a:t>гелевая</a:t>
            </a:r>
            <a:r>
              <a:rPr lang="ru-RU" dirty="0" smtClean="0"/>
              <a:t>) ручка синего </a:t>
            </a:r>
            <a:r>
              <a:rPr lang="ru-RU" dirty="0" smtClean="0"/>
              <a:t>цвета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Шариковая ручка с пастой зеленого цвета</a:t>
            </a:r>
          </a:p>
          <a:p>
            <a:pPr lvl="0">
              <a:buNone/>
            </a:pPr>
            <a:r>
              <a:rPr lang="ru-RU" dirty="0" smtClean="0"/>
              <a:t>Простой карандаш </a:t>
            </a:r>
            <a:r>
              <a:rPr lang="ru-RU" dirty="0" smtClean="0"/>
              <a:t> 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Точилка </a:t>
            </a:r>
          </a:p>
          <a:p>
            <a:pPr>
              <a:buNone/>
            </a:pPr>
            <a:r>
              <a:rPr lang="ru-RU" dirty="0"/>
              <a:t>Ластик (лучше белый)</a:t>
            </a:r>
          </a:p>
          <a:p>
            <a:pPr lvl="0">
              <a:buNone/>
            </a:pPr>
            <a:r>
              <a:rPr lang="ru-RU" dirty="0" smtClean="0"/>
              <a:t>Цветные </a:t>
            </a:r>
            <a:r>
              <a:rPr lang="ru-RU" dirty="0" smtClean="0"/>
              <a:t>карандаши </a:t>
            </a:r>
            <a:endParaRPr lang="ru-RU" dirty="0" smtClean="0"/>
          </a:p>
          <a:p>
            <a:pPr lvl="0" algn="ctr">
              <a:buNone/>
            </a:pPr>
            <a:r>
              <a:rPr lang="ru-RU" dirty="0" smtClean="0"/>
              <a:t>7 цветов радуги  + </a:t>
            </a:r>
            <a:r>
              <a:rPr lang="ru-RU" dirty="0" err="1" smtClean="0"/>
              <a:t>коричн</a:t>
            </a:r>
            <a:r>
              <a:rPr lang="ru-RU" dirty="0" smtClean="0"/>
              <a:t>, черный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Линейка  </a:t>
            </a:r>
            <a:r>
              <a:rPr lang="ru-RU" dirty="0" smtClean="0"/>
              <a:t>(15-20 см, деревянная или пластмассовая с 0) </a:t>
            </a:r>
            <a:r>
              <a:rPr lang="ru-RU" b="1" dirty="0" smtClean="0"/>
              <a:t>подписать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Тетрадь в крупную  клетку с любимым рисунком в плотной прозрачной обложке (</a:t>
            </a:r>
            <a:r>
              <a:rPr lang="ru-RU" b="1" dirty="0" smtClean="0"/>
              <a:t>подписать печатными буквами фамилию и  имя ребенка</a:t>
            </a:r>
            <a:r>
              <a:rPr lang="ru-RU" dirty="0" smtClean="0"/>
              <a:t>)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Picture 3" descr="C:\Users\User\Desktop\1 класс\screenshot_34-3.png"/>
          <p:cNvPicPr>
            <a:picLocks noChangeAspect="1" noChangeArrowheads="1"/>
          </p:cNvPicPr>
          <p:nvPr/>
        </p:nvPicPr>
        <p:blipFill>
          <a:blip r:embed="rId3" cstate="print"/>
          <a:srcRect b="51477"/>
          <a:stretch>
            <a:fillRect/>
          </a:stretch>
        </p:blipFill>
        <p:spPr bwMode="auto">
          <a:xfrm>
            <a:off x="-6052" y="0"/>
            <a:ext cx="9150052" cy="1809904"/>
          </a:xfrm>
          <a:prstGeom prst="rect">
            <a:avLst/>
          </a:prstGeom>
          <a:noFill/>
        </p:spPr>
      </p:pic>
      <p:pic>
        <p:nvPicPr>
          <p:cNvPr id="5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4" cstate="print"/>
          <a:srcRect r="68666"/>
          <a:stretch>
            <a:fillRect/>
          </a:stretch>
        </p:blipFill>
        <p:spPr bwMode="auto">
          <a:xfrm>
            <a:off x="-1" y="1772816"/>
            <a:ext cx="2151051" cy="5085184"/>
          </a:xfrm>
          <a:prstGeom prst="rect">
            <a:avLst/>
          </a:prstGeom>
          <a:noFill/>
        </p:spPr>
      </p:pic>
      <p:grpSp>
        <p:nvGrpSpPr>
          <p:cNvPr id="11" name="Группа 10"/>
          <p:cNvGrpSpPr/>
          <p:nvPr/>
        </p:nvGrpSpPr>
        <p:grpSpPr>
          <a:xfrm>
            <a:off x="6732240" y="1916832"/>
            <a:ext cx="2411760" cy="4464496"/>
            <a:chOff x="6552728" y="1844824"/>
            <a:chExt cx="2411760" cy="4104456"/>
          </a:xfrm>
        </p:grpSpPr>
        <p:grpSp>
          <p:nvGrpSpPr>
            <p:cNvPr id="12" name="Группа 16"/>
            <p:cNvGrpSpPr/>
            <p:nvPr/>
          </p:nvGrpSpPr>
          <p:grpSpPr>
            <a:xfrm>
              <a:off x="6948264" y="1844824"/>
              <a:ext cx="2016224" cy="1296144"/>
              <a:chOff x="6948264" y="1844824"/>
              <a:chExt cx="2016224" cy="1296144"/>
            </a:xfrm>
          </p:grpSpPr>
          <p:sp>
            <p:nvSpPr>
              <p:cNvPr id="16" name="Прямоугольная выноска 15"/>
              <p:cNvSpPr/>
              <p:nvPr/>
            </p:nvSpPr>
            <p:spPr>
              <a:xfrm>
                <a:off x="7092280" y="1916832"/>
                <a:ext cx="1800200" cy="1224136"/>
              </a:xfrm>
              <a:prstGeom prst="wedgeRectCallout">
                <a:avLst>
                  <a:gd name="adj1" fmla="val -93861"/>
                  <a:gd name="adj2" fmla="val -20991"/>
                </a:avLst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6948264" y="1844824"/>
                <a:ext cx="2016224" cy="12167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600" dirty="0" smtClean="0"/>
                  <a:t>Школьная форма со сменной обувью </a:t>
                </a:r>
                <a:r>
                  <a:rPr lang="ru-RU" sz="1600" dirty="0" smtClean="0"/>
                  <a:t> </a:t>
                </a:r>
                <a:r>
                  <a:rPr lang="ru-RU" sz="1600" dirty="0" smtClean="0"/>
                  <a:t>обязательно в мешке </a:t>
                </a:r>
              </a:p>
              <a:p>
                <a:pPr algn="ctr"/>
                <a:r>
                  <a:rPr lang="ru-RU" sz="1600" dirty="0" smtClean="0"/>
                  <a:t>(</a:t>
                </a:r>
                <a:r>
                  <a:rPr lang="ru-RU" sz="1600" b="1" dirty="0" smtClean="0"/>
                  <a:t>сделать метку) </a:t>
                </a:r>
                <a:endParaRPr lang="ru-RU" sz="1600" dirty="0"/>
              </a:p>
            </p:txBody>
          </p:sp>
        </p:grpSp>
        <p:grpSp>
          <p:nvGrpSpPr>
            <p:cNvPr id="13" name="Группа 15"/>
            <p:cNvGrpSpPr/>
            <p:nvPr/>
          </p:nvGrpSpPr>
          <p:grpSpPr>
            <a:xfrm>
              <a:off x="6552728" y="3861048"/>
              <a:ext cx="2375248" cy="2088232"/>
              <a:chOff x="6552728" y="3861048"/>
              <a:chExt cx="2375248" cy="2088232"/>
            </a:xfrm>
          </p:grpSpPr>
          <p:sp>
            <p:nvSpPr>
              <p:cNvPr id="14" name="Блок-схема: перфолента 13"/>
              <p:cNvSpPr/>
              <p:nvPr/>
            </p:nvSpPr>
            <p:spPr>
              <a:xfrm>
                <a:off x="6552728" y="3861048"/>
                <a:ext cx="2304256" cy="2088232"/>
              </a:xfrm>
              <a:prstGeom prst="flowChartPunchedTape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 smtClean="0"/>
                  <a:t>Спортивная форма-это спортивный костюм, футболка </a:t>
                </a:r>
                <a:r>
                  <a:rPr lang="ru-RU" sz="1600" b="1" dirty="0" smtClean="0"/>
                  <a:t>белого</a:t>
                </a:r>
                <a:r>
                  <a:rPr lang="ru-RU" sz="1600" dirty="0" smtClean="0"/>
                  <a:t> цвета, трико </a:t>
                </a:r>
                <a:r>
                  <a:rPr lang="ru-RU" sz="1600" b="1" dirty="0" smtClean="0"/>
                  <a:t>тёмного</a:t>
                </a:r>
                <a:r>
                  <a:rPr lang="ru-RU" sz="1600" dirty="0" smtClean="0"/>
                  <a:t> цвета, носки, кроссовки с белой подошвой)</a:t>
                </a:r>
                <a:endParaRPr lang="ru-RU" dirty="0"/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6732240" y="4797152"/>
                <a:ext cx="219573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endParaRPr lang="ru-RU" sz="1400" dirty="0" smtClean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1683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Пластиковая</a:t>
            </a:r>
            <a:r>
              <a:rPr lang="ru-RU" dirty="0" smtClean="0"/>
              <a:t> кружка для питья в карман рюкзака – </a:t>
            </a:r>
            <a:r>
              <a:rPr lang="ru-RU" b="1" dirty="0" smtClean="0"/>
              <a:t>подписать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Книжки-раскраски, детские журналы, кроссворды для детей, настольные игры  и т.д. для занятий на переменах и в группе социально-педагогической направленности. </a:t>
            </a:r>
          </a:p>
          <a:p>
            <a:pPr algn="ctr">
              <a:buNone/>
            </a:pPr>
            <a:endParaRPr lang="ru-RU" sz="2800" b="1" dirty="0" smtClean="0"/>
          </a:p>
          <a:p>
            <a:pPr algn="ctr">
              <a:buNone/>
            </a:pPr>
            <a:r>
              <a:rPr lang="ru-RU" sz="2800" b="1" dirty="0" smtClean="0"/>
              <a:t>Пользование телефонами и смарт-часами</a:t>
            </a:r>
          </a:p>
          <a:p>
            <a:pPr algn="ctr">
              <a:buNone/>
            </a:pPr>
            <a:r>
              <a:rPr lang="ru-RU" sz="2800" b="1" dirty="0" smtClean="0"/>
              <a:t>во время пребывания в лицее </a:t>
            </a:r>
          </a:p>
          <a:p>
            <a:pPr algn="ctr">
              <a:buNone/>
            </a:pPr>
            <a:r>
              <a:rPr lang="ru-RU" sz="2800" b="1" dirty="0" smtClean="0"/>
              <a:t>ЗАПРЕЩЕНО.</a:t>
            </a:r>
            <a:endParaRPr lang="ru-RU" sz="2800" b="1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6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2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7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>
          <a:xfrm>
            <a:off x="2339752" y="1988840"/>
            <a:ext cx="6552728" cy="936104"/>
          </a:xfrm>
        </p:spPr>
        <p:txBody>
          <a:bodyPr>
            <a:normAutofit fontScale="92500" lnSpcReduction="10000"/>
          </a:bodyPr>
          <a:lstStyle/>
          <a:p>
            <a:pPr marL="342224" indent="-342224" algn="ctr" eaLnBrk="1" hangingPunct="1">
              <a:buNone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Как правильно организовать дома рабочее место ученика?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2852936"/>
            <a:ext cx="6984776" cy="3046802"/>
          </a:xfrm>
          <a:prstGeom prst="rect">
            <a:avLst/>
          </a:prstGeom>
        </p:spPr>
        <p:txBody>
          <a:bodyPr wrap="square" lIns="91252" tIns="45628" rIns="91252" bIns="45628">
            <a:spAutoFit/>
          </a:bodyPr>
          <a:lstStyle/>
          <a:p>
            <a:pPr algn="l">
              <a:defRPr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При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росте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1м –1 м 15 см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высота крышки стола над полом должна быть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46 см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а высота сиденья стула -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26 см.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l"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При росте от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1 м 15 см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до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1 м 30 см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высота стола должна быть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52см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а стула -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30 см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. Важно, чтобы </a:t>
            </a:r>
            <a:r>
              <a:rPr lang="ru-RU" sz="2400" u="sng" dirty="0">
                <a:solidFill>
                  <a:schemeClr val="accent6">
                    <a:lumMod val="50000"/>
                  </a:schemeClr>
                </a:solidFill>
              </a:rPr>
              <a:t>ноги ученика стояли на полу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400" u="sng" dirty="0">
                <a:solidFill>
                  <a:schemeClr val="accent6">
                    <a:lumMod val="50000"/>
                  </a:schemeClr>
                </a:solidFill>
              </a:rPr>
              <a:t>спина прикасалась к спинке стула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а </a:t>
            </a:r>
            <a:r>
              <a:rPr lang="ru-RU" sz="2400" u="sng" dirty="0">
                <a:solidFill>
                  <a:schemeClr val="accent6">
                    <a:lumMod val="50000"/>
                  </a:schemeClr>
                </a:solidFill>
              </a:rPr>
              <a:t>между крышкой парты и грудью ребенка могла пройти его ладонь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</p:txBody>
      </p:sp>
      <p:pic>
        <p:nvPicPr>
          <p:cNvPr id="10" name="Рисунок 9" descr="professor_pointing_sx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5373216"/>
            <a:ext cx="1264513" cy="1315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3" cstate="print"/>
          <a:srcRect r="68666"/>
          <a:stretch>
            <a:fillRect/>
          </a:stretch>
        </p:blipFill>
        <p:spPr bwMode="auto">
          <a:xfrm>
            <a:off x="1" y="1837410"/>
            <a:ext cx="1907703" cy="502059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11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4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2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2" cstate="print"/>
          <a:srcRect l="77466" t="12281"/>
          <a:stretch>
            <a:fillRect/>
          </a:stretch>
        </p:blipFill>
        <p:spPr bwMode="auto">
          <a:xfrm>
            <a:off x="7380313" y="1772816"/>
            <a:ext cx="1763688" cy="5085556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0" y="1916832"/>
            <a:ext cx="7776864" cy="4680520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 smtClean="0"/>
              <a:t>Ребёнок в возрасте 6 лет должен знать ответы на вопросы:</a:t>
            </a:r>
            <a:endParaRPr lang="ru-RU" dirty="0" smtClean="0"/>
          </a:p>
          <a:p>
            <a:pPr lvl="0"/>
            <a:r>
              <a:rPr lang="ru-RU" dirty="0" smtClean="0"/>
              <a:t>Сколько тебе лет?</a:t>
            </a:r>
          </a:p>
          <a:p>
            <a:pPr lvl="0"/>
            <a:r>
              <a:rPr lang="ru-RU" dirty="0" smtClean="0"/>
              <a:t>Как тебя зовут? Назови полную фамилию, имя, отчество.</a:t>
            </a:r>
          </a:p>
          <a:p>
            <a:pPr lvl="0"/>
            <a:r>
              <a:rPr lang="ru-RU" dirty="0" smtClean="0"/>
              <a:t>Когда ты родился?</a:t>
            </a:r>
          </a:p>
          <a:p>
            <a:pPr lvl="0"/>
            <a:r>
              <a:rPr lang="ru-RU" dirty="0" smtClean="0"/>
              <a:t>Где ты живёшь? Назови город, свой адрес.</a:t>
            </a:r>
          </a:p>
          <a:p>
            <a:pPr lvl="0"/>
            <a:r>
              <a:rPr lang="ru-RU" dirty="0" smtClean="0"/>
              <a:t>Назови номер своего телефона?</a:t>
            </a:r>
          </a:p>
          <a:p>
            <a:pPr lvl="0"/>
            <a:r>
              <a:rPr lang="ru-RU" dirty="0" smtClean="0"/>
              <a:t>Как зовут родителей? Где и кем они работают?</a:t>
            </a:r>
          </a:p>
          <a:p>
            <a:pPr lvl="0"/>
            <a:r>
              <a:rPr lang="ru-RU" dirty="0" smtClean="0"/>
              <a:t>Что делают в школе?</a:t>
            </a:r>
          </a:p>
          <a:p>
            <a:pPr lvl="0"/>
            <a:r>
              <a:rPr lang="ru-RU" dirty="0" smtClean="0"/>
              <a:t>Как называются дни недели и месяцы?</a:t>
            </a:r>
          </a:p>
          <a:p>
            <a:pPr lvl="0"/>
            <a:r>
              <a:rPr lang="ru-RU" dirty="0" smtClean="0"/>
              <a:t>Чем отличается весна от осени?</a:t>
            </a:r>
          </a:p>
          <a:p>
            <a:pPr lvl="0"/>
            <a:r>
              <a:rPr lang="ru-RU" dirty="0" smtClean="0"/>
              <a:t>Какими приборами измеряют время, расстояние, температуру?</a:t>
            </a:r>
          </a:p>
          <a:p>
            <a:pPr lvl="0"/>
            <a:r>
              <a:rPr lang="ru-RU" dirty="0" smtClean="0"/>
              <a:t>Какие ты знаешь профессии? Кто строит дома? Кто рисует картины? Кто пишет музыку? Кто печёт пироги? Кто шьёт одежду?</a:t>
            </a:r>
          </a:p>
          <a:p>
            <a:pPr lvl="0"/>
            <a:r>
              <a:rPr lang="ru-RU" dirty="0" smtClean="0"/>
              <a:t>Какие ты знаешь города?</a:t>
            </a:r>
            <a:r>
              <a:rPr lang="ru-RU" b="1" i="1" dirty="0" smtClean="0"/>
              <a:t> </a:t>
            </a:r>
            <a:endParaRPr lang="ru-RU" dirty="0" smtClean="0"/>
          </a:p>
        </p:txBody>
      </p:sp>
      <p:grpSp>
        <p:nvGrpSpPr>
          <p:cNvPr id="5" name="Группа 4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8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3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0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2" cstate="print"/>
          <a:srcRect l="77466" t="12281"/>
          <a:stretch>
            <a:fillRect/>
          </a:stretch>
        </p:blipFill>
        <p:spPr bwMode="auto">
          <a:xfrm>
            <a:off x="7380313" y="1772816"/>
            <a:ext cx="1763688" cy="5085556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251520" y="1916832"/>
            <a:ext cx="7056784" cy="46805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 smtClean="0"/>
              <a:t>Олимпиада для </a:t>
            </a:r>
            <a:r>
              <a:rPr lang="ru-RU" sz="1600" b="1" dirty="0"/>
              <a:t>обучающихся дошкольного и начального общего образования «</a:t>
            </a:r>
            <a:r>
              <a:rPr lang="ru-RU" sz="1600" b="1" dirty="0" err="1" smtClean="0"/>
              <a:t>ИнтеЛиКа</a:t>
            </a:r>
            <a:r>
              <a:rPr lang="ru-RU" sz="1600" b="1" dirty="0"/>
              <a:t>» </a:t>
            </a:r>
            <a:r>
              <a:rPr lang="ru-RU" sz="1600" b="1" dirty="0" smtClean="0"/>
              <a:t>(вместо Турнира Смешариков)</a:t>
            </a:r>
          </a:p>
          <a:p>
            <a:pPr marL="0" indent="0" algn="r">
              <a:buNone/>
            </a:pPr>
            <a:r>
              <a:rPr lang="ru-RU" sz="1200" b="1" dirty="0" smtClean="0"/>
              <a:t>Приказ управления </a:t>
            </a:r>
            <a:r>
              <a:rPr lang="ru-RU" sz="1200" b="1" dirty="0"/>
              <a:t>образования   </a:t>
            </a:r>
            <a:endParaRPr lang="ru-RU" sz="1200" b="1" dirty="0" smtClean="0"/>
          </a:p>
          <a:p>
            <a:pPr marL="0" indent="0" algn="r">
              <a:buNone/>
            </a:pPr>
            <a:r>
              <a:rPr lang="ru-RU" sz="1200" b="1" dirty="0" smtClean="0"/>
              <a:t>Администрации г Иванова от </a:t>
            </a:r>
            <a:r>
              <a:rPr lang="ru-RU" sz="1200" b="1" dirty="0"/>
              <a:t>22.05.2026 № 207</a:t>
            </a:r>
          </a:p>
          <a:p>
            <a:pPr marL="0" indent="0">
              <a:buNone/>
            </a:pPr>
            <a:r>
              <a:rPr lang="ru-RU" sz="1400" b="1" dirty="0" smtClean="0"/>
              <a:t>Организатор </a:t>
            </a:r>
            <a:r>
              <a:rPr lang="ru-RU" sz="1400" b="1" dirty="0"/>
              <a:t>Олимпиады</a:t>
            </a:r>
            <a:r>
              <a:rPr lang="ru-RU" sz="1400" dirty="0"/>
              <a:t> - </a:t>
            </a:r>
            <a:r>
              <a:rPr lang="ru-RU" sz="1400" dirty="0" smtClean="0"/>
              <a:t>МБУ ДО «Центр </a:t>
            </a:r>
            <a:r>
              <a:rPr lang="ru-RU" sz="1400" dirty="0"/>
              <a:t>развития детской одарённости</a:t>
            </a:r>
            <a:r>
              <a:rPr lang="ru-RU" sz="1400" dirty="0" smtClean="0"/>
              <a:t>».</a:t>
            </a:r>
          </a:p>
          <a:p>
            <a:pPr marL="0" indent="0">
              <a:buNone/>
            </a:pPr>
            <a:r>
              <a:rPr lang="ru-RU" sz="1400" b="1" dirty="0" smtClean="0"/>
              <a:t>Цель </a:t>
            </a:r>
            <a:r>
              <a:rPr lang="ru-RU" sz="1400" b="1" dirty="0"/>
              <a:t>Олимпиады</a:t>
            </a:r>
            <a:r>
              <a:rPr lang="ru-RU" sz="1400" dirty="0"/>
              <a:t> - выявление и поддержка одарённых </a:t>
            </a:r>
            <a:r>
              <a:rPr lang="ru-RU" sz="1400" dirty="0" smtClean="0"/>
              <a:t>школьников.</a:t>
            </a:r>
            <a:endParaRPr lang="ru-RU" sz="1400" dirty="0"/>
          </a:p>
          <a:p>
            <a:pPr marL="0" indent="0">
              <a:buNone/>
            </a:pPr>
            <a:r>
              <a:rPr lang="ru-RU" sz="1400" b="1" dirty="0" smtClean="0"/>
              <a:t>Задачи </a:t>
            </a:r>
            <a:r>
              <a:rPr lang="ru-RU" sz="1400" b="1" dirty="0"/>
              <a:t>Олимпиады:</a:t>
            </a:r>
          </a:p>
          <a:p>
            <a:r>
              <a:rPr lang="ru-RU" sz="1400" dirty="0"/>
              <a:t>- развитие интеллектуальных способностей и интереса к научной деятельности;</a:t>
            </a:r>
          </a:p>
          <a:p>
            <a:r>
              <a:rPr lang="ru-RU" sz="1400" dirty="0"/>
              <a:t>- стимулирование углублённого изучения предметов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b="1" dirty="0" smtClean="0"/>
              <a:t>Время проведения школьного</a:t>
            </a:r>
            <a:r>
              <a:rPr lang="ru-RU" sz="1400" dirty="0" smtClean="0"/>
              <a:t> </a:t>
            </a:r>
            <a:r>
              <a:rPr lang="ru-RU" sz="1400" b="1" dirty="0" smtClean="0"/>
              <a:t>этапа</a:t>
            </a:r>
            <a:r>
              <a:rPr lang="ru-RU" sz="1400" dirty="0" smtClean="0"/>
              <a:t>: сентябрь-октябрь</a:t>
            </a:r>
          </a:p>
          <a:p>
            <a:endParaRPr lang="ru-RU" sz="1400" dirty="0"/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sz="1400" dirty="0" smtClean="0"/>
          </a:p>
        </p:txBody>
      </p:sp>
      <p:grpSp>
        <p:nvGrpSpPr>
          <p:cNvPr id="5" name="Группа 4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8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3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0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570763"/>
              </p:ext>
            </p:extLst>
          </p:nvPr>
        </p:nvGraphicFramePr>
        <p:xfrm>
          <a:off x="290884" y="4509119"/>
          <a:ext cx="7056784" cy="17133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6468"/>
                <a:gridCol w="5010316"/>
              </a:tblGrid>
              <a:tr h="1207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Направленность Олимпиады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Предмет, тема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641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Естественнонаучная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Естествознание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6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Математика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6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Физическая культура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998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Социально-гуманитарная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Краеведение (тематическая</a:t>
                      </a:r>
                      <a:r>
                        <a:rPr lang="ru-RU" sz="1200" b="1" dirty="0">
                          <a:effectLst/>
                        </a:rPr>
                        <a:t>) </a:t>
                      </a:r>
                      <a:r>
                        <a:rPr lang="ru-RU" sz="1200" b="1" dirty="0" smtClean="0">
                          <a:effectLst/>
                        </a:rPr>
                        <a:t> «</a:t>
                      </a:r>
                      <a:r>
                        <a:rPr lang="ru-RU" sz="1200" b="1" dirty="0">
                          <a:effectLst/>
                        </a:rPr>
                        <a:t>Мой город много лет назад» 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4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Литературное чтение (тематическая) 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effectLst/>
                        </a:rPr>
                        <a:t>А</a:t>
                      </a:r>
                      <a:r>
                        <a:rPr lang="ru-RU" sz="1200" b="1" dirty="0">
                          <a:effectLst/>
                        </a:rPr>
                        <a:t>. Волков «Волшебник Изумрудного города» 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6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Русский язык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92793" y="6237312"/>
            <a:ext cx="70567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 smtClean="0"/>
              <a:t>В приложении к </a:t>
            </a:r>
            <a:r>
              <a:rPr lang="ru-RU" sz="1200" b="1" dirty="0"/>
              <a:t>приказу управления </a:t>
            </a:r>
            <a:r>
              <a:rPr lang="ru-RU" sz="1200" b="1" dirty="0" smtClean="0"/>
              <a:t>образования Администрации г Иванова </a:t>
            </a:r>
          </a:p>
          <a:p>
            <a:pPr algn="r"/>
            <a:r>
              <a:rPr lang="ru-RU" sz="1200" b="1" dirty="0" smtClean="0"/>
              <a:t>от </a:t>
            </a:r>
            <a:r>
              <a:rPr lang="ru-RU" sz="1200" b="1" dirty="0"/>
              <a:t>22.05.2026 № </a:t>
            </a:r>
            <a:r>
              <a:rPr lang="ru-RU" sz="1200" b="1" dirty="0" smtClean="0"/>
              <a:t>207  материалы для подготовки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874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User\Desktop\1 класс\дети-прочита-и-книги-и-рамку-82729733.jpg"/>
          <p:cNvPicPr>
            <a:picLocks noChangeAspect="1" noChangeArrowheads="1"/>
          </p:cNvPicPr>
          <p:nvPr/>
        </p:nvPicPr>
        <p:blipFill>
          <a:blip r:embed="rId3" cstate="print"/>
          <a:srcRect t="7836" r="3069" b="7945"/>
          <a:stretch>
            <a:fillRect/>
          </a:stretch>
        </p:blipFill>
        <p:spPr bwMode="auto">
          <a:xfrm>
            <a:off x="1475656" y="1772816"/>
            <a:ext cx="5688632" cy="4942582"/>
          </a:xfrm>
          <a:prstGeom prst="rect">
            <a:avLst/>
          </a:prstGeom>
          <a:noFill/>
        </p:spPr>
      </p:pic>
      <p:sp>
        <p:nvSpPr>
          <p:cNvPr id="1638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/>
          <a:p>
            <a:pPr algn="ctr"/>
            <a:fld id="{BAB72E6D-C7BE-4C1E-9F08-8BA89DCC4F66}" type="slidenum">
              <a:rPr lang="ru-RU" altLang="ru-RU" smtClean="0"/>
              <a:pPr algn="ctr"/>
              <a:t>17</a:t>
            </a:fld>
            <a:endParaRPr lang="ru-RU" altLang="ru-RU" smtClean="0"/>
          </a:p>
        </p:txBody>
      </p:sp>
      <p:sp>
        <p:nvSpPr>
          <p:cNvPr id="60417" name="Text Box 1"/>
          <p:cNvSpPr txBox="1">
            <a:spLocks noChangeArrowheads="1"/>
          </p:cNvSpPr>
          <p:nvPr/>
        </p:nvSpPr>
        <p:spPr bwMode="auto">
          <a:xfrm>
            <a:off x="1907704" y="2420888"/>
            <a:ext cx="4680520" cy="237626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89817" tIns="46707" rIns="89817" bIns="46707" anchor="b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  <a:t>Хотите ли Вы, не хотите ли,</a:t>
            </a:r>
            <a:br>
              <a:rPr lang="ru-RU" alt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</a:br>
            <a:r>
              <a:rPr lang="ru-RU" alt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  <a:t>Но дело, товарищи, в том,</a:t>
            </a:r>
            <a:br>
              <a:rPr lang="ru-RU" alt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</a:br>
            <a:r>
              <a:rPr lang="ru-RU" alt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  <a:t>Что, прежде всего </a:t>
            </a:r>
            <a:endParaRPr lang="ru-RU" altLang="ru-RU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Script" pitchFamily="34" charset="0"/>
              <a:ea typeface="Droid Sans Fallback" charset="0"/>
              <a:cs typeface="Droid Sans Fallback" charset="0"/>
            </a:endParaRP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  <a:t>ВЫ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  <a:t>– РОДИТЕЛИ</a:t>
            </a:r>
            <a:r>
              <a:rPr lang="ru-RU" alt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  <a:t>, </a:t>
            </a:r>
            <a:br>
              <a:rPr lang="ru-RU" alt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</a:br>
            <a:r>
              <a:rPr lang="ru-RU" alt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  <a:t>А все остальное – потом!</a:t>
            </a:r>
            <a:br>
              <a:rPr lang="ru-RU" alt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</a:br>
            <a:r>
              <a:rPr lang="ru-RU" alt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  <a:t/>
            </a:r>
            <a:br>
              <a:rPr lang="ru-RU" alt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</a:br>
            <a:r>
              <a:rPr lang="ru-RU" alt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  <a:t>Р.Рождественский</a:t>
            </a:r>
            <a:br>
              <a:rPr lang="ru-RU" alt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  <a:ea typeface="Droid Sans Fallback" charset="0"/>
                <a:cs typeface="Droid Sans Fallback" charset="0"/>
              </a:rPr>
            </a:br>
            <a:endParaRPr lang="ru-RU" altLang="ru-RU" sz="1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Script" pitchFamily="34" charset="0"/>
              <a:ea typeface="Droid Sans Fallback" charset="0"/>
              <a:cs typeface="Droid Sans Fallback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2280" y="1772816"/>
            <a:ext cx="205172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school33@ivedu.ru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8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4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9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\Desktop\1 класс\1535139916_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57482"/>
            <a:ext cx="5929859" cy="439248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092280" y="1772816"/>
            <a:ext cx="205172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school33@ivedu.ru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3284984"/>
            <a:ext cx="30243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/>
              <a:t>Спасибо за внимание!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9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3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0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16832"/>
            <a:ext cx="3707904" cy="475252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400" b="1" dirty="0" smtClean="0"/>
              <a:t>Давайте знакомиться!</a:t>
            </a:r>
          </a:p>
          <a:p>
            <a:pPr algn="ctr">
              <a:buNone/>
            </a:pPr>
            <a:r>
              <a:rPr lang="ru-RU" sz="2600" dirty="0" smtClean="0"/>
              <a:t>Директор лицея </a:t>
            </a:r>
            <a:endParaRPr lang="ru-RU" sz="2600" b="1" dirty="0" smtClean="0"/>
          </a:p>
          <a:p>
            <a:pPr algn="ctr">
              <a:buNone/>
            </a:pPr>
            <a:endParaRPr lang="ru-RU" sz="2600" b="1" dirty="0" smtClean="0"/>
          </a:p>
          <a:p>
            <a:pPr algn="ctr">
              <a:buNone/>
            </a:pPr>
            <a:endParaRPr lang="ru-RU" sz="2600" b="1" dirty="0" smtClean="0"/>
          </a:p>
          <a:p>
            <a:pPr algn="ctr">
              <a:buNone/>
            </a:pPr>
            <a:endParaRPr lang="ru-RU" sz="2600" dirty="0" smtClean="0"/>
          </a:p>
          <a:p>
            <a:pPr algn="ctr">
              <a:buNone/>
            </a:pPr>
            <a:endParaRPr lang="ru-RU" sz="2600" b="1" dirty="0" smtClean="0"/>
          </a:p>
          <a:p>
            <a:pPr algn="ctr">
              <a:buNone/>
            </a:pPr>
            <a:endParaRPr lang="ru-RU" sz="2600" b="1" dirty="0" smtClean="0"/>
          </a:p>
          <a:p>
            <a:pPr algn="r">
              <a:buNone/>
            </a:pPr>
            <a:endParaRPr lang="ru-RU" sz="2600" b="1" dirty="0" smtClean="0"/>
          </a:p>
          <a:p>
            <a:pPr algn="r">
              <a:buNone/>
            </a:pPr>
            <a:endParaRPr lang="ru-RU" sz="2600" b="1" dirty="0" smtClean="0"/>
          </a:p>
          <a:p>
            <a:pPr algn="r">
              <a:buNone/>
            </a:pPr>
            <a:endParaRPr lang="ru-RU" sz="2600" b="1" dirty="0" smtClean="0"/>
          </a:p>
          <a:p>
            <a:pPr algn="r">
              <a:buNone/>
            </a:pPr>
            <a:endParaRPr lang="ru-RU" sz="2600" b="1" dirty="0" smtClean="0"/>
          </a:p>
          <a:p>
            <a:pPr algn="ctr">
              <a:buNone/>
            </a:pPr>
            <a:r>
              <a:rPr lang="ru-RU" sz="2600" b="1" dirty="0" smtClean="0"/>
              <a:t>Анна Витальевна </a:t>
            </a:r>
            <a:r>
              <a:rPr lang="ru-RU" sz="2600" b="1" dirty="0" err="1" smtClean="0"/>
              <a:t>Шулепова</a:t>
            </a:r>
            <a:endParaRPr lang="ru-RU" sz="2600" b="1" dirty="0" smtClean="0"/>
          </a:p>
          <a:p>
            <a:pPr algn="ctr">
              <a:buNone/>
            </a:pPr>
            <a:endParaRPr lang="ru-RU" sz="2600" dirty="0" smtClean="0"/>
          </a:p>
          <a:p>
            <a:pPr algn="ctr">
              <a:buNone/>
            </a:pPr>
            <a:endParaRPr lang="ru-RU" sz="2600" b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707904" y="1918186"/>
            <a:ext cx="381540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Всё хорошее у нас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Называют – первый класс.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Пассажиры без опаски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Отправляются в полёт,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лётчик первоклассный,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Первоклассный самолёт.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Вот строитель – первый класс!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построил первый класс!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первоклассные дома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поселится зима.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Первоклассный педагог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первоклассниками строг: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«Отложите-ка игрушки,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Начинается урок!»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 нам в лицей из раза в раз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Первоклассные ребята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Поступают в первый класс!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2" cstate="print"/>
          <a:srcRect l="77466" t="12281"/>
          <a:stretch>
            <a:fillRect/>
          </a:stretch>
        </p:blipFill>
        <p:spPr bwMode="auto">
          <a:xfrm>
            <a:off x="7405414" y="1844824"/>
            <a:ext cx="1738586" cy="501317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092280" y="1772816"/>
            <a:ext cx="205172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school33@ivedu.ru</a:t>
            </a:r>
            <a:endParaRPr lang="ru-RU" dirty="0"/>
          </a:p>
        </p:txBody>
      </p:sp>
      <p:pic>
        <p:nvPicPr>
          <p:cNvPr id="1026" name="Picture 2" descr="C:\Users\Vento\Desktop\k46htpFxvHGhI-xofqaMrv4YaeDvl7PpoLO77FBjQMrKKaq4v6-ILwBNLefXbLX5JElCpYsZQZqoBBFPGdwiixR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67806"/>
            <a:ext cx="2808312" cy="316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38521"/>
            <a:ext cx="915035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esktop\1 класс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910" t="1591" r="14086" b="2949"/>
          <a:stretch>
            <a:fillRect/>
          </a:stretch>
        </p:blipFill>
        <p:spPr bwMode="auto">
          <a:xfrm>
            <a:off x="2987824" y="1850171"/>
            <a:ext cx="3672408" cy="500782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708920"/>
            <a:ext cx="2721496" cy="36004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Режим работы лицея</a:t>
            </a:r>
            <a:endParaRPr lang="ru-RU" sz="2000" b="1" dirty="0"/>
          </a:p>
        </p:txBody>
      </p:sp>
      <p:pic>
        <p:nvPicPr>
          <p:cNvPr id="7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3" cstate="print"/>
          <a:srcRect r="68666"/>
          <a:stretch>
            <a:fillRect/>
          </a:stretch>
        </p:blipFill>
        <p:spPr bwMode="auto">
          <a:xfrm>
            <a:off x="0" y="1837408"/>
            <a:ext cx="2123728" cy="502059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347864" y="2996952"/>
            <a:ext cx="29523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Учебный год в 1-9 классах</a:t>
            </a:r>
          </a:p>
          <a:p>
            <a:r>
              <a:rPr lang="ru-RU" dirty="0" smtClean="0"/>
              <a:t>       делится на триместры</a:t>
            </a:r>
          </a:p>
          <a:p>
            <a:pPr algn="ctr"/>
            <a:r>
              <a:rPr lang="ru-RU" dirty="0" smtClean="0"/>
              <a:t>1 триместр</a:t>
            </a:r>
          </a:p>
          <a:p>
            <a:pPr algn="ctr"/>
            <a:r>
              <a:rPr lang="ru-RU" dirty="0" smtClean="0"/>
              <a:t>2 триместр</a:t>
            </a:r>
          </a:p>
          <a:p>
            <a:pPr algn="ctr"/>
            <a:r>
              <a:rPr lang="ru-RU" dirty="0" smtClean="0"/>
              <a:t>3 триместр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19872" y="4437112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5-дневная рабочая неделя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419872" y="4797152"/>
            <a:ext cx="2527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 1 смена – все классы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19872" y="5157192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dirty="0" smtClean="0"/>
              <a:t> каникулы: осенние, зимние, весенние (в феврале -дополнительные каникулы для первоклассников)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92280" y="1772816"/>
            <a:ext cx="205172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school33@ivedu.ru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88" y="-15678"/>
            <a:ext cx="915035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301208"/>
            <a:ext cx="7128792" cy="1296144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 smtClean="0"/>
              <a:t>безотметочное</a:t>
            </a:r>
            <a:r>
              <a:rPr lang="ru-RU" dirty="0" smtClean="0"/>
              <a:t> обучение </a:t>
            </a:r>
          </a:p>
          <a:p>
            <a:r>
              <a:rPr lang="ru-RU" dirty="0" smtClean="0"/>
              <a:t>каникулы: осенние, зимние, весенние </a:t>
            </a:r>
          </a:p>
          <a:p>
            <a:pPr>
              <a:buNone/>
            </a:pPr>
            <a:r>
              <a:rPr lang="ru-RU" dirty="0" smtClean="0"/>
              <a:t>(в феврале -дополнительные каникулы для первоклассников)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844825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Особенности организации учебного процесса для первоклассников</a:t>
            </a:r>
            <a:endParaRPr lang="ru-RU" sz="2400" b="1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79512" y="2564904"/>
            <a:ext cx="3240360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haroni" panose="02010803020104030203" pitchFamily="2" charset="-79"/>
              </a:rPr>
              <a:t>сентябрь-октябрь 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haroni" panose="02010803020104030203" pitchFamily="2" charset="-79"/>
              </a:rPr>
              <a:t>к 8.40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haroni" panose="02010803020104030203" pitchFamily="2" charset="-79"/>
              </a:rPr>
              <a:t>3 урока по 35 мин.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139952" y="4149080"/>
            <a:ext cx="3059832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n-ea"/>
                <a:cs typeface="Aharoni" panose="02010803020104030203" pitchFamily="2" charset="-79"/>
              </a:rPr>
              <a:t>с января 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n-ea"/>
                <a:cs typeface="Aharoni" panose="02010803020104030203" pitchFamily="2" charset="-79"/>
              </a:rPr>
              <a:t>к 8.00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n-ea"/>
                <a:cs typeface="Aharoni" panose="02010803020104030203" pitchFamily="2" charset="-79"/>
              </a:rPr>
              <a:t>4 урока по 40 мин.</a:t>
            </a:r>
            <a:endParaRPr lang="ru-RU" sz="2000" noProof="0" dirty="0" smtClean="0"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dirty="0" smtClean="0">
                <a:latin typeface="Times New Roman"/>
                <a:cs typeface="Aharoni" panose="02010803020104030203" pitchFamily="2" charset="-79"/>
              </a:rPr>
              <a:t>(один раз в неделю 5 уроков)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ru-RU" sz="2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+mn-ea"/>
              <a:cs typeface="Aharoni" panose="02010803020104030203" pitchFamily="2" charset="-79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835696" y="3212976"/>
            <a:ext cx="3168352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Aharoni" panose="02010803020104030203" pitchFamily="2" charset="-79"/>
              </a:rPr>
              <a:t>ноябрь-декабрь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Aharoni" panose="02010803020104030203" pitchFamily="2" charset="-79"/>
              </a:rPr>
              <a:t>  к 8.00</a:t>
            </a:r>
            <a:r>
              <a:rPr kumimoji="0" lang="ru-RU" sz="20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Aharoni" panose="02010803020104030203" pitchFamily="2" charset="-79"/>
              </a:rPr>
              <a:t>  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n-ea"/>
                <a:cs typeface="Aharoni" panose="02010803020104030203" pitchFamily="2" charset="-79"/>
              </a:rPr>
              <a:t>4 урока по 35 мин.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dirty="0" smtClean="0">
                <a:latin typeface="Times New Roman"/>
                <a:cs typeface="Aharoni" panose="02010803020104030203" pitchFamily="2" charset="-79"/>
              </a:rPr>
              <a:t>(один раз в неделю 5 уроков)</a:t>
            </a:r>
            <a:endParaRPr kumimoji="0" lang="ru-RU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0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2" cstate="print"/>
          <a:srcRect l="77466" t="12281"/>
          <a:stretch>
            <a:fillRect/>
          </a:stretch>
        </p:blipFill>
        <p:spPr bwMode="auto">
          <a:xfrm>
            <a:off x="7405414" y="1844824"/>
            <a:ext cx="1738586" cy="501317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092280" y="1772816"/>
            <a:ext cx="205172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school33@ivedu.ru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13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3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4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284984"/>
            <a:ext cx="7128792" cy="2592288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ru-RU" dirty="0" smtClean="0"/>
              <a:t>повседневная и парадная. </a:t>
            </a:r>
          </a:p>
          <a:p>
            <a:pPr>
              <a:buNone/>
            </a:pPr>
            <a:r>
              <a:rPr lang="ru-RU" dirty="0" smtClean="0"/>
              <a:t>	Школьная </a:t>
            </a:r>
            <a:r>
              <a:rPr lang="ru-RU" dirty="0"/>
              <a:t>форма (синяя, черная. </a:t>
            </a:r>
            <a:r>
              <a:rPr lang="ru-RU" dirty="0" smtClean="0"/>
              <a:t>Однотонная. )    Классические модели.</a:t>
            </a:r>
          </a:p>
          <a:p>
            <a:pPr algn="ctr">
              <a:buNone/>
            </a:pPr>
            <a:r>
              <a:rPr lang="ru-RU" u="sng" dirty="0" smtClean="0"/>
              <a:t>Не </a:t>
            </a:r>
            <a:r>
              <a:rPr lang="ru-RU" u="sng" dirty="0"/>
              <a:t>допустимы джинсовые модели, пусть даже синего или серого цвета</a:t>
            </a:r>
            <a:r>
              <a:rPr lang="ru-RU" dirty="0" smtClean="0"/>
              <a:t>.</a:t>
            </a:r>
            <a:endParaRPr lang="ru-RU" dirty="0"/>
          </a:p>
          <a:p>
            <a:pPr lvl="0">
              <a:buNone/>
            </a:pPr>
            <a:endParaRPr lang="ru-RU" b="1" dirty="0" smtClean="0"/>
          </a:p>
          <a:p>
            <a:pPr lvl="0" algn="ctr">
              <a:buNone/>
            </a:pPr>
            <a:r>
              <a:rPr lang="ru-RU" b="1" dirty="0" smtClean="0"/>
              <a:t>Рубашки или поло</a:t>
            </a:r>
            <a:r>
              <a:rPr lang="ru-RU" dirty="0" smtClean="0"/>
              <a:t> </a:t>
            </a:r>
            <a:r>
              <a:rPr lang="ru-RU" dirty="0"/>
              <a:t>(не </a:t>
            </a:r>
            <a:r>
              <a:rPr lang="ru-RU" dirty="0" smtClean="0"/>
              <a:t>футболки) </a:t>
            </a:r>
            <a:r>
              <a:rPr lang="ru-RU" b="1" dirty="0" smtClean="0"/>
              <a:t>и </a:t>
            </a:r>
            <a:r>
              <a:rPr lang="ru-RU" b="1" dirty="0" smtClean="0"/>
              <a:t>блузки обязательно с воротниками </a:t>
            </a:r>
          </a:p>
          <a:p>
            <a:pPr lvl="0" algn="ctr">
              <a:buNone/>
            </a:pPr>
            <a:r>
              <a:rPr lang="ru-RU" sz="3400" b="1" u="sng" dirty="0" smtClean="0"/>
              <a:t> </a:t>
            </a:r>
            <a:r>
              <a:rPr lang="ru-RU" sz="3400" b="1" u="sng" dirty="0" smtClean="0"/>
              <a:t>без </a:t>
            </a:r>
            <a:r>
              <a:rPr lang="ru-RU" sz="3400" b="1" u="sng" dirty="0"/>
              <a:t>надписей и </a:t>
            </a:r>
            <a:r>
              <a:rPr lang="ru-RU" sz="3400" b="1" u="sng" dirty="0" smtClean="0"/>
              <a:t>рисунков.</a:t>
            </a:r>
          </a:p>
          <a:p>
            <a:pPr lvl="0" algn="ctr">
              <a:buNone/>
            </a:pPr>
            <a:r>
              <a:rPr lang="ru-RU" sz="3400" b="1" strike="sngStrike" dirty="0" smtClean="0"/>
              <a:t>КОФТЫ, СВИТЕРА, ТОЛСТОВКИ, ЛОНГСЛИВЫ, ХУДИ и т.д. </a:t>
            </a:r>
            <a:endParaRPr lang="ru-RU" sz="3400" b="1" strike="sngStrike" dirty="0" smtClean="0"/>
          </a:p>
          <a:p>
            <a:pPr lvl="0">
              <a:buNone/>
            </a:pPr>
            <a:endParaRPr lang="ru-RU" b="1" u="sng" dirty="0"/>
          </a:p>
          <a:p>
            <a:pPr lvl="0">
              <a:buNone/>
            </a:pPr>
            <a:r>
              <a:rPr lang="ru-RU" b="1" u="sng" dirty="0" smtClean="0"/>
              <a:t>Мальчики</a:t>
            </a:r>
            <a:r>
              <a:rPr lang="ru-RU" b="1" u="sng" dirty="0"/>
              <a:t>: </a:t>
            </a:r>
            <a:r>
              <a:rPr lang="ru-RU" dirty="0"/>
              <a:t>брюки, пиджак+ жилет, </a:t>
            </a:r>
            <a:r>
              <a:rPr lang="ru-RU" dirty="0" smtClean="0"/>
              <a:t>рубашка (белая, голубая), поло, галстук</a:t>
            </a:r>
            <a:endParaRPr lang="ru-RU" dirty="0"/>
          </a:p>
          <a:p>
            <a:pPr lvl="0">
              <a:buNone/>
            </a:pPr>
            <a:r>
              <a:rPr lang="ru-RU" b="1" u="sng" dirty="0"/>
              <a:t>Девочки:</a:t>
            </a:r>
            <a:r>
              <a:rPr lang="ru-RU" dirty="0"/>
              <a:t> сарафан или </a:t>
            </a:r>
            <a:r>
              <a:rPr lang="ru-RU" dirty="0" smtClean="0"/>
              <a:t>юбка (классические брюки) + </a:t>
            </a:r>
            <a:r>
              <a:rPr lang="ru-RU" dirty="0"/>
              <a:t>жилет, </a:t>
            </a:r>
            <a:r>
              <a:rPr lang="ru-RU" dirty="0" smtClean="0"/>
              <a:t>пиджак, белая </a:t>
            </a:r>
            <a:r>
              <a:rPr lang="ru-RU" dirty="0"/>
              <a:t>блузка</a:t>
            </a:r>
          </a:p>
          <a:p>
            <a:pPr lvl="0" algn="ctr">
              <a:buNone/>
            </a:pPr>
            <a:r>
              <a:rPr lang="ru-RU" b="1" i="1" dirty="0"/>
              <a:t>Жилет –это часть костюма, </a:t>
            </a:r>
            <a:endParaRPr lang="ru-RU" b="1" i="1" dirty="0" smtClean="0"/>
          </a:p>
          <a:p>
            <a:pPr lvl="0" algn="ctr">
              <a:buNone/>
            </a:pPr>
            <a:r>
              <a:rPr lang="ru-RU" b="1" i="1" dirty="0" smtClean="0"/>
              <a:t>значит</a:t>
            </a:r>
            <a:r>
              <a:rPr lang="ru-RU" b="1" i="1" dirty="0"/>
              <a:t>, у ВСЕХ однотонный (синий, черный) из ткани</a:t>
            </a:r>
          </a:p>
          <a:p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/>
          <a:srcRect t="27163" b="21316"/>
          <a:stretch>
            <a:fillRect/>
          </a:stretch>
        </p:blipFill>
        <p:spPr bwMode="auto">
          <a:xfrm>
            <a:off x="1907704" y="5842276"/>
            <a:ext cx="3216372" cy="971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Text 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060848"/>
            <a:ext cx="7956376" cy="1202322"/>
          </a:xfrm>
          <a:prstGeom prst="rect">
            <a:avLst/>
          </a:prstGeom>
          <a:solidFill>
            <a:srgbClr val="438086"/>
          </a:solidFill>
          <a:ln w="57240" cap="sq">
            <a:solidFill>
              <a:srgbClr val="FFFFFF"/>
            </a:solidFill>
            <a:miter lim="800000"/>
            <a:headEnd/>
            <a:tailEnd/>
          </a:ln>
        </p:spPr>
        <p:txBody>
          <a:bodyPr wrap="square" lIns="89817" tIns="46707" rIns="89817" bIns="46707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solidFill>
                <a:srgbClr val="FFFFFF"/>
              </a:solidFill>
              <a:latin typeface="Times New Roman" pitchFamily="16" charset="0"/>
              <a:ea typeface="Droid Sans Fallback" charset="0"/>
              <a:cs typeface="Droid Sans Fallback" charset="0"/>
            </a:endParaRPr>
          </a:p>
          <a:p>
            <a:pPr>
              <a:buClr>
                <a:srgbClr val="FFFFFF"/>
              </a:buClr>
              <a:buFont typeface="Wingdings" pitchFamily="2" charset="2"/>
              <a:buChar char="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rgbClr val="FFFFFF"/>
                </a:solidFill>
                <a:latin typeface="Times New Roman" pitchFamily="16" charset="0"/>
                <a:ea typeface="Droid Sans Fallback" charset="0"/>
                <a:cs typeface="Droid Sans Fallback" charset="0"/>
              </a:rPr>
              <a:t>    </a:t>
            </a:r>
            <a:r>
              <a:rPr lang="ru-RU" altLang="ru-RU" sz="2400" b="1" dirty="0">
                <a:solidFill>
                  <a:srgbClr val="FFFFFF"/>
                </a:solidFill>
                <a:latin typeface="Times New Roman" pitchFamily="16" charset="0"/>
                <a:ea typeface="Droid Sans Fallback" charset="0"/>
                <a:cs typeface="Droid Sans Fallback" charset="0"/>
              </a:rPr>
              <a:t>Школьная форма обязательна для обучающихся </a:t>
            </a:r>
            <a:r>
              <a:rPr lang="ru-RU" altLang="ru-RU" sz="2400" b="1" dirty="0" smtClean="0">
                <a:solidFill>
                  <a:srgbClr val="FFFFFF"/>
                </a:solidFill>
                <a:latin typeface="Times New Roman" pitchFamily="16" charset="0"/>
                <a:ea typeface="Droid Sans Fallback" charset="0"/>
                <a:cs typeface="Droid Sans Fallback" charset="0"/>
              </a:rPr>
              <a:t/>
            </a:r>
            <a:br>
              <a:rPr lang="ru-RU" altLang="ru-RU" sz="2400" b="1" dirty="0" smtClean="0">
                <a:solidFill>
                  <a:srgbClr val="FFFFFF"/>
                </a:solidFill>
                <a:latin typeface="Times New Roman" pitchFamily="16" charset="0"/>
                <a:ea typeface="Droid Sans Fallback" charset="0"/>
                <a:cs typeface="Droid Sans Fallback" charset="0"/>
              </a:rPr>
            </a:br>
            <a:r>
              <a:rPr lang="ru-RU" altLang="ru-RU" sz="2400" b="1" dirty="0" smtClean="0">
                <a:solidFill>
                  <a:srgbClr val="FFFFFF"/>
                </a:solidFill>
                <a:latin typeface="Times New Roman" pitchFamily="16" charset="0"/>
                <a:ea typeface="Droid Sans Fallback" charset="0"/>
                <a:cs typeface="Droid Sans Fallback" charset="0"/>
              </a:rPr>
              <a:t>(</a:t>
            </a:r>
            <a:r>
              <a:rPr lang="ru-RU" altLang="ru-RU" sz="2400" b="1" dirty="0">
                <a:solidFill>
                  <a:srgbClr val="FFFFFF"/>
                </a:solidFill>
                <a:latin typeface="Times New Roman" pitchFamily="16" charset="0"/>
                <a:ea typeface="Droid Sans Fallback" charset="0"/>
                <a:cs typeface="Droid Sans Fallback" charset="0"/>
              </a:rPr>
              <a:t>п. 3.18. ст. 28.).</a:t>
            </a:r>
          </a:p>
        </p:txBody>
      </p:sp>
      <p:pic>
        <p:nvPicPr>
          <p:cNvPr id="7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3" cstate="print"/>
          <a:srcRect l="77466" t="12281"/>
          <a:stretch>
            <a:fillRect/>
          </a:stretch>
        </p:blipFill>
        <p:spPr bwMode="auto">
          <a:xfrm>
            <a:off x="7380313" y="1772816"/>
            <a:ext cx="1763688" cy="5085556"/>
          </a:xfrm>
          <a:prstGeom prst="rect">
            <a:avLst/>
          </a:prstGeom>
          <a:noFill/>
        </p:spPr>
      </p:pic>
      <p:sp>
        <p:nvSpPr>
          <p:cNvPr id="8" name="Выноска 2 (граница и черта) 7"/>
          <p:cNvSpPr/>
          <p:nvPr/>
        </p:nvSpPr>
        <p:spPr>
          <a:xfrm>
            <a:off x="6588224" y="1772816"/>
            <a:ext cx="2555776" cy="72008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9056"/>
              <a:gd name="adj6" fmla="val -52613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ФЗ «Об образовании» </a:t>
            </a:r>
          </a:p>
          <a:p>
            <a:pPr algn="ctr"/>
            <a:r>
              <a:rPr lang="ru-RU" b="1" dirty="0" smtClean="0"/>
              <a:t> № 273 от 29.12.2012</a:t>
            </a:r>
            <a:endParaRPr lang="ru-RU" b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10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4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1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2060848"/>
            <a:ext cx="6876256" cy="32689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i="1" dirty="0" smtClean="0"/>
              <a:t>Распорядок учебного дня </a:t>
            </a:r>
            <a:endParaRPr lang="ru-RU" b="1" dirty="0" smtClean="0"/>
          </a:p>
          <a:p>
            <a:r>
              <a:rPr lang="ru-RU" sz="2000" dirty="0" smtClean="0"/>
              <a:t>В первой половине дня первоклассники будут изучать учебные предметы: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м</a:t>
            </a:r>
            <a:r>
              <a:rPr lang="ru-RU" sz="2000" dirty="0" smtClean="0"/>
              <a:t>атематика</a:t>
            </a:r>
            <a:r>
              <a:rPr lang="ru-RU" sz="2000" dirty="0"/>
              <a:t>;</a:t>
            </a: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русский язык (обучение грамоте - письмо);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литературное чтение (обучение грамоте – чтение);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окружающий мир;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музыка;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изобразительное искусство;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технология;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физическая культура</a:t>
            </a:r>
          </a:p>
          <a:p>
            <a:pPr marL="0" indent="0">
              <a:buNone/>
            </a:pPr>
            <a:r>
              <a:rPr lang="ru-RU" sz="2000" dirty="0" smtClean="0"/>
              <a:t>Иностранный язык со 2 класса (английский)</a:t>
            </a:r>
          </a:p>
          <a:p>
            <a:endParaRPr lang="ru-RU" sz="2800" dirty="0"/>
          </a:p>
        </p:txBody>
      </p:sp>
      <p:pic>
        <p:nvPicPr>
          <p:cNvPr id="7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2" cstate="print"/>
          <a:srcRect r="68666"/>
          <a:stretch>
            <a:fillRect/>
          </a:stretch>
        </p:blipFill>
        <p:spPr bwMode="auto">
          <a:xfrm>
            <a:off x="0" y="1844824"/>
            <a:ext cx="2120591" cy="501317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092280" y="1772816"/>
            <a:ext cx="205172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school33@ivedu.ru</a:t>
            </a:r>
            <a:endParaRPr lang="ru-RU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9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3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0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39752" y="1808809"/>
            <a:ext cx="3717204" cy="62806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УМК «Школа России»</a:t>
            </a:r>
            <a:endParaRPr lang="ru-RU" sz="2400" dirty="0"/>
          </a:p>
        </p:txBody>
      </p:sp>
      <p:pic>
        <p:nvPicPr>
          <p:cNvPr id="2050" name="Picture 2" descr="C:\Users\Vento\Desktop\661961548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68" b="70895"/>
          <a:stretch/>
        </p:blipFill>
        <p:spPr bwMode="auto">
          <a:xfrm>
            <a:off x="539552" y="2436871"/>
            <a:ext cx="1334437" cy="178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Vento\Desktop\661961548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84" r="66294" b="3400"/>
          <a:stretch/>
        </p:blipFill>
        <p:spPr bwMode="auto">
          <a:xfrm rot="1396842">
            <a:off x="4072804" y="3987880"/>
            <a:ext cx="1358209" cy="170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ento\Desktop\661961548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4" r="6268" b="65603"/>
          <a:stretch/>
        </p:blipFill>
        <p:spPr bwMode="auto">
          <a:xfrm>
            <a:off x="5006312" y="2507461"/>
            <a:ext cx="1678471" cy="178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89"/>
          <a:stretch/>
        </p:blipFill>
        <p:spPr bwMode="auto">
          <a:xfrm rot="20014119">
            <a:off x="1865792" y="3980748"/>
            <a:ext cx="1253697" cy="1670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8" t="12051" r="11485" b="11983"/>
          <a:stretch/>
        </p:blipFill>
        <p:spPr bwMode="auto">
          <a:xfrm>
            <a:off x="2935237" y="2507461"/>
            <a:ext cx="1356864" cy="1783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51720" y="5843091"/>
            <a:ext cx="40981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 учебникам необходимо приобрести</a:t>
            </a:r>
          </a:p>
          <a:p>
            <a:pPr algn="ctr"/>
            <a:r>
              <a:rPr lang="ru-RU" sz="2000" b="1" dirty="0" smtClean="0"/>
              <a:t> обложки и ленты-закладки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5247203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Углублённое </a:t>
            </a:r>
          </a:p>
          <a:p>
            <a:pPr algn="ctr"/>
            <a:r>
              <a:rPr lang="ru-RU" sz="1400" dirty="0" smtClean="0"/>
              <a:t>изучение математики </a:t>
            </a:r>
          </a:p>
          <a:p>
            <a:pPr algn="ctr"/>
            <a:r>
              <a:rPr lang="ru-RU" sz="1400" dirty="0" smtClean="0"/>
              <a:t>с 1-ого класса</a:t>
            </a:r>
            <a:endParaRPr lang="ru-RU" sz="1400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789626"/>
            <a:ext cx="1736725" cy="501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13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6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4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81769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3" cstate="print"/>
          <a:srcRect l="77466" t="12281"/>
          <a:stretch>
            <a:fillRect/>
          </a:stretch>
        </p:blipFill>
        <p:spPr bwMode="auto">
          <a:xfrm>
            <a:off x="7405414" y="1844824"/>
            <a:ext cx="1738586" cy="5013176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611560" y="2852936"/>
            <a:ext cx="6733256" cy="3600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b="1" dirty="0" smtClean="0"/>
              <a:t>ПЕРЕЧЕНЬ </a:t>
            </a:r>
            <a:r>
              <a:rPr lang="ru-RU" sz="1600" b="1" dirty="0" smtClean="0"/>
              <a:t>платных образовательных услуг (ПОУ) </a:t>
            </a:r>
            <a:r>
              <a:rPr lang="ru-RU" sz="1600" dirty="0" smtClean="0"/>
              <a:t>д</a:t>
            </a:r>
            <a:r>
              <a:rPr lang="ru-RU" sz="1600" dirty="0" smtClean="0"/>
              <a:t>ля первоклассников</a:t>
            </a:r>
          </a:p>
          <a:p>
            <a:r>
              <a:rPr lang="ru-RU" sz="1600" dirty="0" smtClean="0"/>
              <a:t>«</a:t>
            </a:r>
            <a:r>
              <a:rPr lang="ru-RU" sz="1600" dirty="0" smtClean="0"/>
              <a:t>За страницами учебника математики»  1-4 </a:t>
            </a:r>
            <a:r>
              <a:rPr lang="ru-RU" sz="1600" dirty="0" err="1" smtClean="0"/>
              <a:t>кл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«Занимательный английский» </a:t>
            </a:r>
            <a:r>
              <a:rPr lang="ru-RU" sz="1600" dirty="0" smtClean="0"/>
              <a:t>1-4 </a:t>
            </a:r>
            <a:r>
              <a:rPr lang="ru-RU" sz="1600" dirty="0" err="1" smtClean="0"/>
              <a:t>кл</a:t>
            </a:r>
            <a:endParaRPr lang="ru-RU" sz="1600" dirty="0" smtClean="0"/>
          </a:p>
          <a:p>
            <a:r>
              <a:rPr lang="ru-RU" sz="1600" dirty="0" smtClean="0"/>
              <a:t>«Шахматный клуб»  1-4 </a:t>
            </a:r>
            <a:r>
              <a:rPr lang="ru-RU" sz="1600" dirty="0" err="1" smtClean="0"/>
              <a:t>кл</a:t>
            </a:r>
            <a:endParaRPr lang="ru-RU" sz="1600" dirty="0" smtClean="0"/>
          </a:p>
          <a:p>
            <a:r>
              <a:rPr lang="ru-RU" sz="1600" dirty="0"/>
              <a:t>«Робототехника (</a:t>
            </a:r>
            <a:r>
              <a:rPr lang="ru-RU" sz="1600" dirty="0" err="1"/>
              <a:t>лего</a:t>
            </a:r>
            <a:r>
              <a:rPr lang="ru-RU" sz="1600" dirty="0"/>
              <a:t> </a:t>
            </a:r>
            <a:r>
              <a:rPr lang="en-US" sz="1600" dirty="0" err="1"/>
              <a:t>WeDo</a:t>
            </a:r>
            <a:r>
              <a:rPr lang="ru-RU" sz="1600" dirty="0"/>
              <a:t>)» </a:t>
            </a:r>
            <a:r>
              <a:rPr lang="ru-RU" sz="1600" dirty="0" smtClean="0"/>
              <a:t>1 </a:t>
            </a:r>
            <a:r>
              <a:rPr lang="ru-RU" sz="1600" dirty="0" err="1" smtClean="0"/>
              <a:t>кл</a:t>
            </a:r>
            <a:endParaRPr lang="ru-RU" sz="1600" dirty="0" smtClean="0"/>
          </a:p>
          <a:p>
            <a:r>
              <a:rPr lang="ru-RU" sz="1600" dirty="0" smtClean="0"/>
              <a:t>«Школьный театр» 1-4 </a:t>
            </a:r>
            <a:r>
              <a:rPr lang="ru-RU" sz="1600" dirty="0" err="1" smtClean="0"/>
              <a:t>кл</a:t>
            </a:r>
            <a:endParaRPr lang="ru-RU" sz="1600" dirty="0" smtClean="0"/>
          </a:p>
          <a:p>
            <a:r>
              <a:rPr lang="ru-RU" sz="1600" dirty="0" smtClean="0"/>
              <a:t>«Волшебный карандаш» 1-4 </a:t>
            </a:r>
            <a:r>
              <a:rPr lang="ru-RU" sz="1600" dirty="0" err="1" smtClean="0"/>
              <a:t>кл</a:t>
            </a:r>
            <a:endParaRPr lang="ru-RU" sz="1600" dirty="0" smtClean="0"/>
          </a:p>
          <a:p>
            <a:r>
              <a:rPr lang="ru-RU" sz="1600" dirty="0"/>
              <a:t>«Мир вокруг нас: география, биология, химия, физика» 1-2 </a:t>
            </a:r>
            <a:r>
              <a:rPr lang="ru-RU" sz="1600" dirty="0" err="1" smtClean="0"/>
              <a:t>кл</a:t>
            </a:r>
            <a:endParaRPr lang="ru-RU" sz="1600" dirty="0" smtClean="0"/>
          </a:p>
          <a:p>
            <a:r>
              <a:rPr lang="ru-RU" sz="1600" dirty="0"/>
              <a:t>«Спорт! Игра! Здоровье!» </a:t>
            </a:r>
            <a:r>
              <a:rPr lang="ru-RU" sz="1600" dirty="0" smtClean="0"/>
              <a:t>1-4 </a:t>
            </a:r>
            <a:r>
              <a:rPr lang="ru-RU" sz="1600" dirty="0" err="1"/>
              <a:t>кл</a:t>
            </a:r>
            <a:endParaRPr lang="ru-RU" sz="1600" dirty="0" smtClean="0"/>
          </a:p>
          <a:p>
            <a:pPr algn="ctr">
              <a:buNone/>
            </a:pPr>
            <a:r>
              <a:rPr lang="ru-RU" sz="1800" dirty="0" smtClean="0"/>
              <a:t> </a:t>
            </a:r>
          </a:p>
          <a:p>
            <a:pPr algn="r">
              <a:buNone/>
            </a:pPr>
            <a:r>
              <a:rPr lang="ru-RU" sz="1800" b="1" dirty="0" smtClean="0"/>
              <a:t>Занятия </a:t>
            </a:r>
            <a:r>
              <a:rPr lang="ru-RU" sz="1800" b="1" dirty="0" smtClean="0"/>
              <a:t>оплачиваются </a:t>
            </a:r>
            <a:r>
              <a:rPr lang="ru-RU" sz="1800" b="1" dirty="0"/>
              <a:t>по </a:t>
            </a:r>
            <a:r>
              <a:rPr lang="ru-RU" sz="1800" b="1" dirty="0" smtClean="0"/>
              <a:t>полугодиям</a:t>
            </a:r>
            <a:endParaRPr lang="ru-RU" sz="1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092280" y="1772816"/>
            <a:ext cx="205172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school33@ivedu.ru</a:t>
            </a:r>
            <a:endParaRPr lang="ru-RU" dirty="0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3230" y="1957482"/>
            <a:ext cx="7362184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dirty="0" smtClean="0"/>
              <a:t>Во второй половине дня лицей предлагает широкий спектр  программ дополнительного образования в рамках платных образовательных услуг. </a:t>
            </a:r>
          </a:p>
          <a:p>
            <a:pPr marL="0" indent="0" algn="ctr">
              <a:buNone/>
            </a:pPr>
            <a:endParaRPr lang="ru-RU" sz="1600" dirty="0"/>
          </a:p>
          <a:p>
            <a:endParaRPr lang="ru-RU" sz="24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8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4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027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1" descr="C:\Users\User\Desktop\1 класс\1535139916_19.jpg"/>
          <p:cNvPicPr>
            <a:picLocks noChangeAspect="1" noChangeArrowheads="1"/>
          </p:cNvPicPr>
          <p:nvPr/>
        </p:nvPicPr>
        <p:blipFill>
          <a:blip r:embed="rId2" cstate="print"/>
          <a:srcRect l="77466" t="12281"/>
          <a:stretch>
            <a:fillRect/>
          </a:stretch>
        </p:blipFill>
        <p:spPr bwMode="auto">
          <a:xfrm>
            <a:off x="7405414" y="1844824"/>
            <a:ext cx="1738586" cy="5013176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323528" y="1916832"/>
            <a:ext cx="6624736" cy="4525963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000" dirty="0" smtClean="0"/>
              <a:t>Для первоклассников </a:t>
            </a:r>
          </a:p>
          <a:p>
            <a:pPr algn="ctr">
              <a:buNone/>
            </a:pPr>
            <a:r>
              <a:rPr lang="ru-RU" sz="2000" dirty="0" smtClean="0"/>
              <a:t>с 12.30 до 15.30</a:t>
            </a:r>
          </a:p>
          <a:p>
            <a:pPr algn="ctr">
              <a:buNone/>
            </a:pPr>
            <a:r>
              <a:rPr lang="ru-RU" sz="2000" dirty="0" smtClean="0"/>
              <a:t> </a:t>
            </a:r>
            <a:r>
              <a:rPr lang="ru-RU" sz="2000" dirty="0" smtClean="0"/>
              <a:t>в рамках платных образовательных услуг работает </a:t>
            </a:r>
            <a:r>
              <a:rPr lang="ru-RU" sz="2000" dirty="0" smtClean="0"/>
              <a:t>группа </a:t>
            </a:r>
            <a:endParaRPr lang="ru-RU" sz="2000" dirty="0" smtClean="0"/>
          </a:p>
          <a:p>
            <a:pPr algn="ctr">
              <a:buNone/>
            </a:pPr>
            <a:r>
              <a:rPr lang="ru-RU" sz="2000" dirty="0" smtClean="0"/>
              <a:t>социально-педагогической </a:t>
            </a:r>
            <a:r>
              <a:rPr lang="ru-RU" sz="2000" dirty="0" smtClean="0"/>
              <a:t>направленности «Разноцветный мир»</a:t>
            </a:r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r>
              <a:rPr lang="ru-RU" sz="2000" b="1" dirty="0" smtClean="0"/>
              <a:t>Пребывание в группе оплачивается по месяцам</a:t>
            </a:r>
          </a:p>
          <a:p>
            <a:pPr algn="r">
              <a:buNone/>
            </a:pPr>
            <a:r>
              <a:rPr lang="ru-RU" sz="2000" b="1" dirty="0" smtClean="0"/>
              <a:t>Перерасчёт </a:t>
            </a:r>
            <a:r>
              <a:rPr lang="ru-RU" sz="2000" b="1" dirty="0" smtClean="0"/>
              <a:t>- </a:t>
            </a:r>
            <a:r>
              <a:rPr lang="ru-RU" sz="2000" b="1" dirty="0" smtClean="0"/>
              <a:t>только </a:t>
            </a:r>
            <a:r>
              <a:rPr lang="ru-RU" sz="2000" b="1" dirty="0" smtClean="0"/>
              <a:t>по медицинским справкам </a:t>
            </a:r>
            <a:r>
              <a:rPr lang="ru-RU" sz="2000" dirty="0" smtClean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2280" y="1772816"/>
            <a:ext cx="205172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school33@ivedu.ru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-6052" y="0"/>
            <a:ext cx="9150052" cy="1809904"/>
            <a:chOff x="-6052" y="0"/>
            <a:chExt cx="9150052" cy="1809904"/>
          </a:xfrm>
        </p:grpSpPr>
        <p:pic>
          <p:nvPicPr>
            <p:cNvPr id="11" name="Picture 3" descr="C:\Users\User\Desktop\1 класс\screenshot_34-3.png"/>
            <p:cNvPicPr>
              <a:picLocks noChangeAspect="1" noChangeArrowheads="1"/>
            </p:cNvPicPr>
            <p:nvPr/>
          </p:nvPicPr>
          <p:blipFill>
            <a:blip r:embed="rId3" cstate="print"/>
            <a:srcRect b="51477"/>
            <a:stretch>
              <a:fillRect/>
            </a:stretch>
          </p:blipFill>
          <p:spPr bwMode="auto">
            <a:xfrm>
              <a:off x="-6052" y="0"/>
              <a:ext cx="9150052" cy="1809904"/>
            </a:xfrm>
            <a:prstGeom prst="rect">
              <a:avLst/>
            </a:prstGeom>
            <a:noFill/>
          </p:spPr>
        </p:pic>
        <p:pic>
          <p:nvPicPr>
            <p:cNvPr id="12" name="Picture 3" descr="C:\Users\Vento\Desktop\герб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39" t="6763" r="18725" b="8053"/>
            <a:stretch/>
          </p:blipFill>
          <p:spPr bwMode="auto">
            <a:xfrm>
              <a:off x="3851920" y="349034"/>
              <a:ext cx="1224136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1035</Words>
  <Application>Microsoft Office PowerPoint</Application>
  <PresentationFormat>Экран (4:3)</PresentationFormat>
  <Paragraphs>186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Ваш ребёнок идёт   в 1-ый класс</vt:lpstr>
      <vt:lpstr>Презентация PowerPoint</vt:lpstr>
      <vt:lpstr>Режим работы лицея</vt:lpstr>
      <vt:lpstr>Презентация PowerPoint</vt:lpstr>
      <vt:lpstr>     Школьная форма обязательна для обучающихся  (п. 3.18. ст. 28.).</vt:lpstr>
      <vt:lpstr>Презентация PowerPoint</vt:lpstr>
      <vt:lpstr>УМК «Школа России»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Будущие первоклассники ….</dc:title>
  <dc:creator>User</dc:creator>
  <cp:lastModifiedBy>Vento</cp:lastModifiedBy>
  <cp:revision>80</cp:revision>
  <dcterms:created xsi:type="dcterms:W3CDTF">2020-05-28T09:35:26Z</dcterms:created>
  <dcterms:modified xsi:type="dcterms:W3CDTF">2026-06-03T09:51:20Z</dcterms:modified>
</cp:coreProperties>
</file>